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11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6A2A0-9887-4749-A77A-207364FE55D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5E300-6437-9C46-BC30-EA0B2B6C6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18" tIns="0" rIns="45718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77" indent="0" algn="ctr">
              <a:buNone/>
            </a:lvl2pPr>
            <a:lvl3pPr marL="914353" indent="0" algn="ctr">
              <a:buNone/>
            </a:lvl3pPr>
            <a:lvl4pPr marL="1371530" indent="0" algn="ctr">
              <a:buNone/>
            </a:lvl4pPr>
            <a:lvl5pPr marL="1828706" indent="0" algn="ctr">
              <a:buNone/>
            </a:lvl5pPr>
            <a:lvl6pPr marL="2285883" indent="0" algn="ctr">
              <a:buNone/>
            </a:lvl6pPr>
            <a:lvl7pPr marL="2743060" indent="0" algn="ctr">
              <a:buNone/>
            </a:lvl7pPr>
            <a:lvl8pPr marL="3200236" indent="0" algn="ctr">
              <a:buNone/>
            </a:lvl8pPr>
            <a:lvl9pPr marL="365741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1BE27E-7DF7-C143-8718-7AF4051EDFDC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7570-BA27-7443-AE8C-B566933F7E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2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39D8C4-E81E-F947-8B6F-3F8221783543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C193E-D7F3-C144-AB33-5E0C27B0B3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8D9B8A-DF4A-6B41-B8C8-11DC477C3724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B4C42-C326-9042-9516-37185510D8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1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83FEBD-B947-AF48-845D-22FE3B3060FF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17B8C-4E6D-AB40-BC25-A513D8981D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48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4A8A87-982A-2841-BE6D-BBCB5E7D189B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1783D-B931-8847-AAF2-6A83F2F8F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1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22CCE2-5B0C-7641-AFE5-0A9830B95C2A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4840A-F8B3-A441-966D-D46C8BB1C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8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1BE4AD-D92D-A64E-8857-5EDBDAA41F0F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D123B-3BCD-6A4D-B48E-D7FF7DE8CB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0D7F4C-B256-BC44-BF89-62199EB1A17A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15284-2085-9D4C-8B6F-601F6B6C40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21042A-6E9F-7D44-9766-25596867DA0E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FA464-762F-1442-A384-92AB338860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6BEC29-8FF6-9F46-BE62-11B6004AA53D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AB227-7641-B340-83C4-33A5059F29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0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18" rIns="45718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rtl="0" eaLnBrk="1" latinLnBrk="0" hangingPunct="1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18" rIns="45718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C509E5-0D54-F241-A690-65BE161CDA9A}" type="datetimeFigureOut">
              <a:rPr lang="en-US"/>
              <a:pPr/>
              <a:t>3/23/2015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3BB35-BD9F-F547-B7F3-12FD737909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3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91435" tIns="45718" rIns="91435" bIns="45718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647" y="1600647"/>
            <a:ext cx="8228707" cy="470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647" y="6417097"/>
            <a:ext cx="2133079" cy="365001"/>
          </a:xfrm>
          <a:prstGeom prst="rect">
            <a:avLst/>
          </a:prstGeom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C26F457-6A98-834C-B87A-1AB22620A6F6}" type="datetimeFigureOut">
              <a:rPr lang="en-US" smtClean="0"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3/23/2015</a:t>
            </a:fld>
            <a:endParaRPr lang="en-US" smtClean="0">
              <a:latin typeface="Helvetica Light" charset="0"/>
              <a:ea typeface="ヒラギノ角ゴ ProN W3" charset="0"/>
              <a:cs typeface="ヒラギノ角ゴ ProN W3" charset="0"/>
              <a:sym typeface="Helvetica Light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75" y="6417097"/>
            <a:ext cx="2895451" cy="3650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Helvetica Light" pitchFamily="1" charset="0"/>
                <a:ea typeface="ヒラギノ角ゴ ProN W3" pitchFamily="1" charset="-128"/>
                <a:cs typeface="+mn-cs"/>
                <a:sym typeface="Helvetica Light" pitchFamily="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5098" y="6417097"/>
            <a:ext cx="761256" cy="365001"/>
          </a:xfrm>
          <a:prstGeom prst="rect">
            <a:avLst/>
          </a:prstGeom>
        </p:spPr>
        <p:txBody>
          <a:bodyPr vert="horz" wrap="square" lIns="0" tIns="45718" rIns="0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613E83-0D80-2C4C-B852-50270D7337E0}" type="slidenum">
              <a:rPr lang="en-US" smtClean="0"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Helvetica Light" charset="0"/>
              <a:ea typeface="ヒラギノ角ゴ ProN W3" charset="0"/>
              <a:cs typeface="ヒラギノ角ゴ ProN W3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8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8040" indent="-410751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68381" indent="-2823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2914" indent="-22769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52800" indent="-18193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4781" indent="-18193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4702" indent="-182871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859" indent="-18287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017" indent="-18287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175" indent="-18287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4953000" y="1978932"/>
            <a:ext cx="4086198" cy="1907268"/>
          </a:xfrm>
          <a:prstGeom prst="rect">
            <a:avLst/>
          </a:prstGeom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099131"/>
            <a:ext cx="6883400" cy="1606469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pPr algn="l"/>
            <a:r>
              <a:rPr lang="en-US" sz="2400" b="1" dirty="0" smtClean="0"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Prof. Chris Foreman</a:t>
            </a:r>
          </a:p>
          <a:p>
            <a:pPr algn="l"/>
            <a:r>
              <a:rPr lang="en-US" sz="2400" b="1" dirty="0" smtClean="0"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School of Engineering Technology</a:t>
            </a:r>
          </a:p>
          <a:p>
            <a:pPr algn="l"/>
            <a:r>
              <a:rPr lang="en-US" sz="2400" b="1" dirty="0" err="1" smtClean="0"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cs typeface="Lucida Sans"/>
              </a:rPr>
              <a:t>jchrisf@purdue.edu</a:t>
            </a:r>
            <a:endParaRPr lang="en-US" sz="2400" b="1" dirty="0" smtClean="0"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  <a:cs typeface="Lucida Sans"/>
            </a:endParaRPr>
          </a:p>
        </p:txBody>
      </p:sp>
      <p:pic>
        <p:nvPicPr>
          <p:cNvPr id="12" name="Picture 29" descr="DP PP Head(300)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8229600" cy="695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DB972"/>
                </a:solidFill>
                <a:effectLst>
                  <a:outerShdw blurRad="101600" dist="114300" dir="27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  <a:cs typeface="Lucida Sans"/>
              </a:rPr>
              <a:t>Visual</a:t>
            </a:r>
            <a:r>
              <a:rPr lang="en-US" sz="3200" b="1" dirty="0" smtClean="0">
                <a:solidFill>
                  <a:srgbClr val="FDB972"/>
                </a:solidFill>
                <a:effectLst>
                  <a:outerShdw blurRad="101600" dist="1143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DB972"/>
                </a:solidFill>
                <a:effectLst>
                  <a:outerShdw blurRad="101600" dist="114300" dir="27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  <a:cs typeface="Lucida Sans"/>
              </a:rPr>
              <a:t>Analytics for AMI</a:t>
            </a:r>
            <a:endParaRPr lang="en-US" sz="3200" b="1" dirty="0">
              <a:latin typeface="Lucida Sans"/>
              <a:cs typeface="Lucida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76498"/>
            <a:ext cx="8229600" cy="695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DB972"/>
                </a:solidFill>
                <a:effectLst>
                  <a:outerShdw blurRad="101600" dist="114300" dir="27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  <a:cs typeface="Lucida Sans"/>
              </a:rPr>
              <a:t>Microgrids and other supporting work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392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352800" y="1219200"/>
            <a:ext cx="5711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Millions of points of measurement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Dense spatial and temporal data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Need visual analytic tools as conventional </a:t>
            </a:r>
            <a:br>
              <a:rPr lang="en-US" sz="2200" dirty="0" smtClean="0"/>
            </a:br>
            <a:r>
              <a:rPr lang="en-US" sz="2200" dirty="0" smtClean="0"/>
              <a:t>analyses are too inefficient</a:t>
            </a:r>
            <a:endParaRPr lang="en-US" sz="2200" dirty="0"/>
          </a:p>
        </p:txBody>
      </p:sp>
      <p:sp>
        <p:nvSpPr>
          <p:cNvPr id="34" name="TextBox 33"/>
          <p:cNvSpPr txBox="1"/>
          <p:nvPr/>
        </p:nvSpPr>
        <p:spPr>
          <a:xfrm>
            <a:off x="2667000" y="4895672"/>
            <a:ext cx="63530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Visualization supports knowledge discovery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Intelligent, parallel monitoring algorithms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Decision making through expert system engine</a:t>
            </a:r>
            <a:endParaRPr 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4114800" y="3048000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Not just metrology but significant network traffic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Cyber-security, anomaly/intrusion detection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3098800"/>
            <a:ext cx="1397000" cy="139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401" y="2707721"/>
            <a:ext cx="660400" cy="66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68121"/>
            <a:ext cx="660400" cy="660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55" y="2047321"/>
            <a:ext cx="660400" cy="660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6" y="2715470"/>
            <a:ext cx="6604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45" y="3375870"/>
            <a:ext cx="660400" cy="66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2055070"/>
            <a:ext cx="6604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1489" y="243095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1828800" y="9831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1981200" y="11355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12879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6999" y="9831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9399" y="11355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25" name="TextBox 24"/>
          <p:cNvSpPr txBox="1"/>
          <p:nvPr/>
        </p:nvSpPr>
        <p:spPr>
          <a:xfrm>
            <a:off x="891799" y="12879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0" y="4704559"/>
            <a:ext cx="1441205" cy="781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622544" y="5130467"/>
            <a:ext cx="60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sPMU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38200" y="35739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31" name="TextBox 30"/>
          <p:cNvSpPr txBox="1"/>
          <p:nvPr/>
        </p:nvSpPr>
        <p:spPr>
          <a:xfrm>
            <a:off x="990600" y="37263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1143000" y="38787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36" name="TextBox 35"/>
          <p:cNvSpPr txBox="1"/>
          <p:nvPr/>
        </p:nvSpPr>
        <p:spPr>
          <a:xfrm>
            <a:off x="13077" y="243840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450175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pic>
        <p:nvPicPr>
          <p:cNvPr id="29" name="Picture 29" descr="DP PP Head(300)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510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Visual Analytics for AMI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002145" y="1006250"/>
            <a:ext cx="15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Smart meters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155333" y="55626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sPMU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248400"/>
            <a:ext cx="879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smart meter microgrid currently under developed at Purdue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7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99" y="1062182"/>
            <a:ext cx="1600200" cy="3182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99" y="4491182"/>
            <a:ext cx="1600200" cy="2211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295400"/>
            <a:ext cx="140755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Voltage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Power </a:t>
            </a:r>
          </a:p>
          <a:p>
            <a:pPr algn="r"/>
            <a:r>
              <a:rPr lang="en-US" dirty="0" smtClean="0"/>
              <a:t>factor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Energy</a:t>
            </a:r>
          </a:p>
          <a:p>
            <a:pPr algn="r"/>
            <a:r>
              <a:rPr lang="en-US" dirty="0" smtClean="0"/>
              <a:t>usage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Network </a:t>
            </a:r>
          </a:p>
          <a:p>
            <a:pPr algn="r"/>
            <a:r>
              <a:rPr lang="en-US" dirty="0" smtClean="0"/>
              <a:t>statistics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Other</a:t>
            </a:r>
          </a:p>
          <a:p>
            <a:pPr algn="r"/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47800"/>
            <a:ext cx="13970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2743200" y="1219200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0"/>
          </p:cNvCxnSpPr>
          <p:nvPr/>
        </p:nvCxnSpPr>
        <p:spPr>
          <a:xfrm>
            <a:off x="2933700" y="1219200"/>
            <a:ext cx="1257300" cy="2286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3"/>
          </p:cNvCxnSpPr>
          <p:nvPr/>
        </p:nvCxnSpPr>
        <p:spPr>
          <a:xfrm>
            <a:off x="2798996" y="1544404"/>
            <a:ext cx="1392004" cy="130039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1201" y="3321272"/>
            <a:ext cx="5892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Use image processing and pattern recognition techniques for aggregate analysis of multiple data layers</a:t>
            </a:r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Parallel processing such as artificial neural networks, software agents</a:t>
            </a:r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Visual analytics is optimal since humans have a natural strength in visual processing</a:t>
            </a:r>
            <a:endParaRPr lang="en-US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200" y="1072640"/>
            <a:ext cx="2844800" cy="21336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588000" y="1062182"/>
            <a:ext cx="584200" cy="38561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88000" y="2844800"/>
            <a:ext cx="584200" cy="36144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9" descr="DP PP Head(300)w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510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Visual Analytics for AMI</a:t>
            </a:r>
            <a:endParaRPr lang="en-US" sz="3200" dirty="0"/>
          </a:p>
        </p:txBody>
      </p:sp>
      <p:sp>
        <p:nvSpPr>
          <p:cNvPr id="19" name="Oval 18"/>
          <p:cNvSpPr/>
          <p:nvPr/>
        </p:nvSpPr>
        <p:spPr>
          <a:xfrm>
            <a:off x="2743200" y="2209800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43200" y="3200400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43200" y="4648200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43200" y="5715000"/>
            <a:ext cx="3810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10" idx="6"/>
            <a:endCxn id="22" idx="6"/>
          </p:cNvCxnSpPr>
          <p:nvPr/>
        </p:nvCxnSpPr>
        <p:spPr>
          <a:xfrm>
            <a:off x="3124200" y="1409700"/>
            <a:ext cx="0" cy="44958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2"/>
            <a:endCxn id="22" idx="2"/>
          </p:cNvCxnSpPr>
          <p:nvPr/>
        </p:nvCxnSpPr>
        <p:spPr>
          <a:xfrm>
            <a:off x="2743200" y="1409700"/>
            <a:ext cx="0" cy="44958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04800" y="1073290"/>
            <a:ext cx="8382000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New lab under development with 30 smart meters for simulation of microgrid information networks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Cyber-security on microgrids, network architectures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Application development, load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Data analysis and collection techniques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Other labs include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Power electronics labs for motor drives, inverters, solid state transformers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Rotating machines development </a:t>
            </a:r>
            <a:r>
              <a:rPr lang="en-US" sz="2400" dirty="0" smtClean="0"/>
              <a:t>lab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PEV lab for research in incorporating EVs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Rooftop solar power microgrid on campus integrated to building energy system HVAC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Shipboard scale DC microgrid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err="1" smtClean="0"/>
              <a:t>DoD</a:t>
            </a:r>
            <a:r>
              <a:rPr lang="en-US" sz="2400" b="1" dirty="0" smtClean="0"/>
              <a:t> ESTCP Microgrid Project</a:t>
            </a:r>
          </a:p>
        </p:txBody>
      </p:sp>
      <p:pic>
        <p:nvPicPr>
          <p:cNvPr id="29" name="Picture 29" descr="DP PP Head(300)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510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Microgrid Labs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02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217</Words>
  <Application>Microsoft Office PowerPoint</Application>
  <PresentationFormat>On-screen Show (4:3)</PresentationFormat>
  <Paragraphs>67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ＭＳ Ｐゴシック</vt:lpstr>
      <vt:lpstr>Arial</vt:lpstr>
      <vt:lpstr>Book Antiqua</vt:lpstr>
      <vt:lpstr>Calibri</vt:lpstr>
      <vt:lpstr>Helvetica Light</vt:lpstr>
      <vt:lpstr>Lucida Sans</vt:lpstr>
      <vt:lpstr>Wingdings</vt:lpstr>
      <vt:lpstr>Wingdings 2</vt:lpstr>
      <vt:lpstr>Wingdings 3</vt:lpstr>
      <vt:lpstr>ヒラギノ角ゴ ProN W3</vt:lpstr>
      <vt:lpstr>Apex</vt:lpstr>
      <vt:lpstr>PowerPoint Presentation</vt:lpstr>
      <vt:lpstr>Visual Analytics for AMI</vt:lpstr>
      <vt:lpstr>Visual Analytics for AMI</vt:lpstr>
      <vt:lpstr>Microgrid Labs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</dc:creator>
  <cp:lastModifiedBy>Rathz, R Joseph (Joe) JR CIV NG INARNG (US)</cp:lastModifiedBy>
  <cp:revision>53</cp:revision>
  <dcterms:created xsi:type="dcterms:W3CDTF">2015-01-05T16:20:44Z</dcterms:created>
  <dcterms:modified xsi:type="dcterms:W3CDTF">2015-03-23T11:03:04Z</dcterms:modified>
</cp:coreProperties>
</file>